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8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3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30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3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92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9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65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41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5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EA0A-0D00-472B-8228-AD9A4826C9FF}" type="datetimeFigureOut">
              <a:rPr lang="cs-CZ" smtClean="0"/>
              <a:t>10.2.2017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F44B-0C3E-4F83-B1A4-B73197B94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0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Grafické systémy II</a:t>
            </a:r>
            <a:br>
              <a:rPr lang="cs-CZ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229600" cy="2108257"/>
          </a:xfrm>
        </p:spPr>
      </p:pic>
      <p:sp>
        <p:nvSpPr>
          <p:cNvPr id="7" name="TextovéPole 6"/>
          <p:cNvSpPr txBox="1"/>
          <p:nvPr/>
        </p:nvSpPr>
        <p:spPr>
          <a:xfrm>
            <a:off x="6876256" y="60932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5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7" y="2018633"/>
            <a:ext cx="80189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Grafické systémy I</a:t>
            </a:r>
          </a:p>
          <a:p>
            <a:endParaRPr lang="cs-CZ" sz="1400" dirty="0" smtClean="0"/>
          </a:p>
          <a:p>
            <a:r>
              <a:rPr lang="cs-CZ" dirty="0"/>
              <a:t> </a:t>
            </a:r>
            <a:r>
              <a:rPr lang="cs-CZ" dirty="0" smtClean="0"/>
              <a:t>       - 2D kreslení v systémech na bázi </a:t>
            </a:r>
            <a:r>
              <a:rPr lang="cs-CZ" dirty="0" err="1" smtClean="0"/>
              <a:t>AutoCAD</a:t>
            </a:r>
            <a:endParaRPr lang="cs-CZ" dirty="0" smtClean="0"/>
          </a:p>
          <a:p>
            <a:r>
              <a:rPr lang="cs-CZ" dirty="0" smtClean="0"/>
              <a:t>        - 3D modelování součástí a skládání do jednoduchých sestav v 3D modeláři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573016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02" y="3544085"/>
            <a:ext cx="4355275" cy="2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ný popisek 2"/>
          <p:cNvSpPr/>
          <p:nvPr/>
        </p:nvSpPr>
        <p:spPr>
          <a:xfrm>
            <a:off x="5724128" y="692696"/>
            <a:ext cx="2304256" cy="1440160"/>
          </a:xfrm>
          <a:prstGeom prst="wedgeEllipseCallout">
            <a:avLst>
              <a:gd name="adj1" fmla="val -87706"/>
              <a:gd name="adj2" fmla="val 58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Už umíte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448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15" y="1983482"/>
            <a:ext cx="3144766" cy="227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21300"/>
            <a:ext cx="2304256" cy="231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7" y="2018633"/>
            <a:ext cx="80189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anose="030F0702030302020204" pitchFamily="66" charset="0"/>
              </a:rPr>
              <a:t>Grafické systémy II</a:t>
            </a:r>
          </a:p>
          <a:p>
            <a:endParaRPr lang="cs-CZ" sz="1400" dirty="0" smtClean="0"/>
          </a:p>
          <a:p>
            <a:r>
              <a:rPr lang="cs-CZ" dirty="0" smtClean="0"/>
              <a:t>- </a:t>
            </a:r>
            <a:r>
              <a:rPr lang="cs-CZ" dirty="0" smtClean="0">
                <a:latin typeface="Comic Sans MS" panose="030F0702030302020204" pitchFamily="66" charset="0"/>
              </a:rPr>
              <a:t>konstruování součástí a </a:t>
            </a:r>
            <a:r>
              <a:rPr lang="cs-CZ" dirty="0" smtClean="0">
                <a:latin typeface="Comic Sans MS" panose="030F0702030302020204" pitchFamily="66" charset="0"/>
              </a:rPr>
              <a:t>sestav s 4D myšlením </a:t>
            </a: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- </a:t>
            </a:r>
            <a:r>
              <a:rPr lang="cs-CZ" dirty="0" smtClean="0">
                <a:latin typeface="Comic Sans MS" panose="030F0702030302020204" pitchFamily="66" charset="0"/>
              </a:rPr>
              <a:t>tvorba interaktivní výkresové </a:t>
            </a:r>
            <a:r>
              <a:rPr lang="cs-CZ" dirty="0" smtClean="0">
                <a:latin typeface="Comic Sans MS" panose="030F0702030302020204" pitchFamily="66" charset="0"/>
              </a:rPr>
              <a:t>dokumentace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- modelování </a:t>
            </a:r>
            <a:r>
              <a:rPr lang="cs-CZ" dirty="0">
                <a:latin typeface="Comic Sans MS" panose="030F0702030302020204" pitchFamily="66" charset="0"/>
              </a:rPr>
              <a:t>pomocí obecných </a:t>
            </a:r>
            <a:r>
              <a:rPr lang="cs-CZ" dirty="0" smtClean="0">
                <a:latin typeface="Comic Sans MS" panose="030F0702030302020204" pitchFamily="66" charset="0"/>
              </a:rPr>
              <a:t>ploch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- </a:t>
            </a:r>
            <a:r>
              <a:rPr lang="cs-CZ" dirty="0" smtClean="0">
                <a:latin typeface="Comic Sans MS" panose="030F0702030302020204" pitchFamily="66" charset="0"/>
              </a:rPr>
              <a:t>konstruování s využitím doplňkových modulů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5724128" y="692696"/>
            <a:ext cx="2304256" cy="1440160"/>
          </a:xfrm>
          <a:prstGeom prst="wedgeEllipseCallout">
            <a:avLst>
              <a:gd name="adj1" fmla="val -87706"/>
              <a:gd name="adj2" fmla="val 58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Tady se naučíte</a:t>
            </a:r>
            <a:endParaRPr lang="cs-CZ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92644"/>
            <a:ext cx="2592288" cy="19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555"/>
            <a:ext cx="3734504" cy="27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1605"/>
            <a:ext cx="4724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2018633"/>
            <a:ext cx="8018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anose="030F0702030302020204" pitchFamily="66" charset="0"/>
              </a:rPr>
              <a:t>Grafické systémy III</a:t>
            </a:r>
          </a:p>
          <a:p>
            <a:endParaRPr lang="cs-CZ" sz="1400" dirty="0" smtClean="0"/>
          </a:p>
          <a:p>
            <a:r>
              <a:rPr lang="cs-CZ" dirty="0" smtClean="0">
                <a:latin typeface="Comic Sans MS" panose="030F0702030302020204" pitchFamily="66" charset="0"/>
              </a:rPr>
              <a:t>- </a:t>
            </a:r>
            <a:r>
              <a:rPr lang="cs-CZ" dirty="0" smtClean="0">
                <a:latin typeface="Comic Sans MS" panose="030F0702030302020204" pitchFamily="66" charset="0"/>
              </a:rPr>
              <a:t>modelování v 3Dcad </a:t>
            </a:r>
            <a:r>
              <a:rPr lang="cs-CZ" dirty="0" smtClean="0">
                <a:latin typeface="Comic Sans MS" panose="030F0702030302020204" pitchFamily="66" charset="0"/>
              </a:rPr>
              <a:t>systému </a:t>
            </a:r>
            <a:r>
              <a:rPr lang="cs-CZ" sz="2400" b="1" dirty="0" err="1" smtClean="0">
                <a:latin typeface="Comic Sans MS" panose="030F0702030302020204" pitchFamily="66" charset="0"/>
              </a:rPr>
              <a:t>Catia</a:t>
            </a: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 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580111" y="692696"/>
            <a:ext cx="2680485" cy="1440160"/>
          </a:xfrm>
          <a:prstGeom prst="wedgeEllipseCallout">
            <a:avLst>
              <a:gd name="adj1" fmla="val -87706"/>
              <a:gd name="adj2" fmla="val 58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anose="030F0702030302020204" pitchFamily="66" charset="0"/>
              </a:rPr>
              <a:t>Jen pro KAT. 340</a:t>
            </a: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3419871" y="4653136"/>
            <a:ext cx="5704821" cy="2095645"/>
          </a:xfrm>
          <a:prstGeom prst="cloudCallout">
            <a:avLst>
              <a:gd name="adj1" fmla="val -71850"/>
              <a:gd name="adj2" fmla="val 15716"/>
            </a:avLst>
          </a:prstGeom>
          <a:solidFill>
            <a:srgbClr val="F31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Comic Sans MS" panose="030F0702030302020204" pitchFamily="66" charset="0"/>
              </a:rPr>
              <a:t>Výuku zajišťují konstruktéři z firmy </a:t>
            </a:r>
          </a:p>
          <a:p>
            <a:pPr algn="ctr"/>
            <a:endParaRPr lang="cs-CZ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cs-CZ" sz="2400" dirty="0" err="1" smtClean="0">
                <a:latin typeface="Comic Sans MS" panose="030F0702030302020204" pitchFamily="66" charset="0"/>
              </a:rPr>
              <a:t>Varroc</a:t>
            </a:r>
            <a:r>
              <a:rPr lang="cs-CZ" sz="2400" dirty="0" smtClean="0">
                <a:latin typeface="Comic Sans MS" panose="030F0702030302020204" pitchFamily="66" charset="0"/>
              </a:rPr>
              <a:t> </a:t>
            </a:r>
            <a:r>
              <a:rPr lang="cs-CZ" sz="2400" dirty="0" err="1">
                <a:latin typeface="Comic Sans MS" panose="030F0702030302020204" pitchFamily="66" charset="0"/>
              </a:rPr>
              <a:t>Lighting</a:t>
            </a:r>
            <a:r>
              <a:rPr lang="cs-CZ" sz="2400" dirty="0">
                <a:latin typeface="Comic Sans MS" panose="030F0702030302020204" pitchFamily="66" charset="0"/>
              </a:rPr>
              <a:t> </a:t>
            </a:r>
            <a:r>
              <a:rPr lang="cs-CZ" sz="2400" dirty="0" smtClean="0">
                <a:latin typeface="Comic Sans MS" panose="030F0702030302020204" pitchFamily="66" charset="0"/>
              </a:rPr>
              <a:t>Systems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90" y="2348880"/>
            <a:ext cx="24479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7" y="2018633"/>
            <a:ext cx="801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Počítačová podpora konstrukčních prací</a:t>
            </a:r>
          </a:p>
          <a:p>
            <a:endParaRPr lang="cs-CZ" sz="1400" dirty="0" smtClean="0"/>
          </a:p>
          <a:p>
            <a:r>
              <a:rPr lang="cs-CZ" dirty="0"/>
              <a:t> </a:t>
            </a:r>
            <a:r>
              <a:rPr lang="cs-CZ" dirty="0" smtClean="0"/>
              <a:t>       - návrhové výpočty při konstruování v 3D CAD systémech</a:t>
            </a:r>
          </a:p>
          <a:p>
            <a:r>
              <a:rPr lang="cs-CZ" dirty="0" smtClean="0"/>
              <a:t>        - MKP analýzy pomocí CAD modelářů</a:t>
            </a:r>
          </a:p>
          <a:p>
            <a:r>
              <a:rPr lang="cs-CZ" dirty="0"/>
              <a:t> </a:t>
            </a:r>
            <a:r>
              <a:rPr lang="cs-CZ" dirty="0" smtClean="0"/>
              <a:t>       - vyhodnocování analýz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5590067" y="404664"/>
            <a:ext cx="2808312" cy="1440160"/>
          </a:xfrm>
          <a:prstGeom prst="wedgeEllipseCallout">
            <a:avLst>
              <a:gd name="adj1" fmla="val -50623"/>
              <a:gd name="adj2" fmla="val 613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Umí náš Bc. konstruktér</a:t>
            </a:r>
            <a:endParaRPr lang="cs-CZ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384376" cy="25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82" y="3628336"/>
            <a:ext cx="3738933" cy="248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7" y="2018633"/>
            <a:ext cx="801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anose="030F0702030302020204" pitchFamily="66" charset="0"/>
              </a:rPr>
              <a:t>Podmínky absolvování předmětu GSII</a:t>
            </a:r>
          </a:p>
          <a:p>
            <a:endParaRPr lang="cs-CZ" sz="1400" dirty="0" smtClean="0"/>
          </a:p>
          <a:p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       - účast na cvičení, která jsou pro Vás přínosem,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        - 3D CAD model na vlastní téma, pro zisk maximálního počtu bodů,</a:t>
            </a:r>
          </a:p>
          <a:p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       - účast v soutěži GSII (dobrovolné)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590067" y="404664"/>
            <a:ext cx="3112410" cy="1440160"/>
          </a:xfrm>
          <a:prstGeom prst="wedgeEllipseCallout">
            <a:avLst>
              <a:gd name="adj1" fmla="val -50623"/>
              <a:gd name="adj2" fmla="val 613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Dobrá nálada</a:t>
            </a:r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6577"/>
            <a:ext cx="5849244" cy="280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672408"/>
          </a:xfrm>
        </p:spPr>
        <p:txBody>
          <a:bodyPr anchor="t"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320480" cy="1106819"/>
          </a:xfrm>
        </p:spPr>
      </p:pic>
      <p:sp>
        <p:nvSpPr>
          <p:cNvPr id="7" name="TextovéPole 6"/>
          <p:cNvSpPr txBox="1"/>
          <p:nvPr/>
        </p:nvSpPr>
        <p:spPr>
          <a:xfrm>
            <a:off x="7396501" y="645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Kubín Tomáš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7" y="2018633"/>
            <a:ext cx="8018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Cíle a náplň výuky</a:t>
            </a:r>
          </a:p>
          <a:p>
            <a:endParaRPr lang="cs-CZ" sz="1400" dirty="0" smtClean="0"/>
          </a:p>
          <a:p>
            <a:r>
              <a:rPr lang="cs-CZ" dirty="0" smtClean="0"/>
              <a:t>1</a:t>
            </a:r>
            <a:r>
              <a:rPr lang="cs-CZ" dirty="0"/>
              <a:t>.    </a:t>
            </a:r>
            <a:r>
              <a:rPr lang="cs-CZ" dirty="0" smtClean="0">
                <a:latin typeface="Comic Sans MS" panose="030F0702030302020204" pitchFamily="66" charset="0"/>
              </a:rPr>
              <a:t>Sjednocující hodina, zápis do skupin. </a:t>
            </a:r>
            <a:r>
              <a:rPr lang="cs-CZ" dirty="0">
                <a:latin typeface="Comic Sans MS" panose="030F0702030302020204" pitchFamily="66" charset="0"/>
              </a:rPr>
              <a:t> </a:t>
            </a:r>
          </a:p>
          <a:p>
            <a:r>
              <a:rPr lang="cs-CZ" dirty="0">
                <a:latin typeface="Comic Sans MS" panose="030F0702030302020204" pitchFamily="66" charset="0"/>
              </a:rPr>
              <a:t>2.   </a:t>
            </a:r>
            <a:r>
              <a:rPr lang="cs-CZ" dirty="0" smtClean="0">
                <a:latin typeface="Comic Sans MS" panose="030F0702030302020204" pitchFamily="66" charset="0"/>
              </a:rPr>
              <a:t>Chytré </a:t>
            </a:r>
            <a:r>
              <a:rPr lang="cs-CZ" dirty="0">
                <a:latin typeface="Comic Sans MS" panose="030F0702030302020204" pitchFamily="66" charset="0"/>
              </a:rPr>
              <a:t>a rychlé modelování strojních dílů pomocí </a:t>
            </a:r>
            <a:r>
              <a:rPr lang="cs-CZ" dirty="0" smtClean="0">
                <a:latin typeface="Comic Sans MS" panose="030F0702030302020204" pitchFamily="66" charset="0"/>
              </a:rPr>
              <a:t>4D myšlení</a:t>
            </a:r>
            <a:r>
              <a:rPr lang="cs-CZ" dirty="0">
                <a:latin typeface="Comic Sans MS" panose="030F0702030302020204" pitchFamily="66" charset="0"/>
              </a:rPr>
              <a:t>.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3.   </a:t>
            </a:r>
            <a:r>
              <a:rPr lang="cs-CZ" dirty="0" smtClean="0">
                <a:latin typeface="Comic Sans MS" panose="030F0702030302020204" pitchFamily="66" charset="0"/>
              </a:rPr>
              <a:t>Parametrizace </a:t>
            </a:r>
            <a:r>
              <a:rPr lang="cs-CZ" dirty="0">
                <a:latin typeface="Comic Sans MS" panose="030F0702030302020204" pitchFamily="66" charset="0"/>
              </a:rPr>
              <a:t>- vlastní knihovny strojních dílů.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4</a:t>
            </a:r>
            <a:r>
              <a:rPr lang="cs-CZ" dirty="0">
                <a:latin typeface="Comic Sans MS" panose="030F0702030302020204" pitchFamily="66" charset="0"/>
              </a:rPr>
              <a:t>.   </a:t>
            </a:r>
            <a:r>
              <a:rPr lang="cs-CZ" dirty="0" smtClean="0">
                <a:latin typeface="Comic Sans MS" panose="030F0702030302020204" pitchFamily="66" charset="0"/>
              </a:rPr>
              <a:t>Modelování pomocí obecných ploch.</a:t>
            </a:r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5</a:t>
            </a:r>
            <a:r>
              <a:rPr lang="cs-CZ" dirty="0">
                <a:latin typeface="Comic Sans MS" panose="030F0702030302020204" pitchFamily="66" charset="0"/>
              </a:rPr>
              <a:t>.  </a:t>
            </a:r>
            <a:r>
              <a:rPr lang="cs-CZ" dirty="0" smtClean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Pracovní prvky a jejich využití při konstruování </a:t>
            </a:r>
            <a:r>
              <a:rPr lang="cs-CZ" dirty="0">
                <a:latin typeface="Comic Sans MS" panose="030F0702030302020204" pitchFamily="66" charset="0"/>
              </a:rPr>
              <a:t>živých sestav.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6</a:t>
            </a:r>
            <a:r>
              <a:rPr lang="cs-CZ" dirty="0">
                <a:latin typeface="Comic Sans MS" panose="030F0702030302020204" pitchFamily="66" charset="0"/>
              </a:rPr>
              <a:t>.   </a:t>
            </a:r>
            <a:r>
              <a:rPr lang="cs-CZ" dirty="0" smtClean="0">
                <a:latin typeface="Comic Sans MS" panose="030F0702030302020204" pitchFamily="66" charset="0"/>
              </a:rPr>
              <a:t>Tvorba </a:t>
            </a:r>
            <a:r>
              <a:rPr lang="cs-CZ" dirty="0">
                <a:latin typeface="Comic Sans MS" panose="030F0702030302020204" pitchFamily="66" charset="0"/>
              </a:rPr>
              <a:t>interaktivní výkresové dokumentace</a:t>
            </a:r>
            <a:r>
              <a:rPr lang="cs-CZ" dirty="0" smtClean="0">
                <a:latin typeface="Comic Sans MS" panose="030F0702030302020204" pitchFamily="66" charset="0"/>
              </a:rPr>
              <a:t>.</a:t>
            </a:r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>
                <a:latin typeface="Comic Sans MS" panose="030F0702030302020204" pitchFamily="66" charset="0"/>
              </a:rPr>
              <a:t>7.   </a:t>
            </a:r>
            <a:r>
              <a:rPr lang="cs-CZ" dirty="0" smtClean="0">
                <a:latin typeface="Comic Sans MS" panose="030F0702030302020204" pitchFamily="66" charset="0"/>
              </a:rPr>
              <a:t>Modelování </a:t>
            </a:r>
            <a:r>
              <a:rPr lang="cs-CZ" dirty="0">
                <a:latin typeface="Comic Sans MS" panose="030F0702030302020204" pitchFamily="66" charset="0"/>
              </a:rPr>
              <a:t>součástí z plechu.</a:t>
            </a:r>
          </a:p>
          <a:p>
            <a:r>
              <a:rPr lang="cs-CZ" dirty="0">
                <a:latin typeface="Comic Sans MS" panose="030F0702030302020204" pitchFamily="66" charset="0"/>
              </a:rPr>
              <a:t>8.   </a:t>
            </a:r>
            <a:r>
              <a:rPr lang="cs-CZ" dirty="0" smtClean="0">
                <a:latin typeface="Comic Sans MS" panose="030F0702030302020204" pitchFamily="66" charset="0"/>
              </a:rPr>
              <a:t>Tvorba </a:t>
            </a:r>
            <a:r>
              <a:rPr lang="cs-CZ" dirty="0">
                <a:latin typeface="Comic Sans MS" panose="030F0702030302020204" pitchFamily="66" charset="0"/>
              </a:rPr>
              <a:t>nosných konstrukcí.</a:t>
            </a:r>
          </a:p>
          <a:p>
            <a:r>
              <a:rPr lang="cs-CZ" dirty="0">
                <a:latin typeface="Comic Sans MS" panose="030F0702030302020204" pitchFamily="66" charset="0"/>
              </a:rPr>
              <a:t>9.   </a:t>
            </a:r>
            <a:r>
              <a:rPr lang="cs-CZ" dirty="0" smtClean="0">
                <a:latin typeface="Comic Sans MS" panose="030F0702030302020204" pitchFamily="66" charset="0"/>
              </a:rPr>
              <a:t>Modální </a:t>
            </a:r>
            <a:r>
              <a:rPr lang="cs-CZ" dirty="0">
                <a:latin typeface="Comic Sans MS" panose="030F0702030302020204" pitchFamily="66" charset="0"/>
              </a:rPr>
              <a:t>analýza pomocí </a:t>
            </a:r>
            <a:r>
              <a:rPr lang="cs-CZ" dirty="0" err="1">
                <a:latin typeface="Comic Sans MS" panose="030F0702030302020204" pitchFamily="66" charset="0"/>
              </a:rPr>
              <a:t>inventoru</a:t>
            </a:r>
            <a:r>
              <a:rPr lang="cs-CZ" dirty="0">
                <a:latin typeface="Comic Sans MS" panose="030F0702030302020204" pitchFamily="66" charset="0"/>
              </a:rPr>
              <a:t>.</a:t>
            </a:r>
          </a:p>
          <a:p>
            <a:r>
              <a:rPr lang="cs-CZ" dirty="0">
                <a:latin typeface="Comic Sans MS" panose="030F0702030302020204" pitchFamily="66" charset="0"/>
              </a:rPr>
              <a:t>10.  </a:t>
            </a:r>
            <a:r>
              <a:rPr lang="cs-CZ" dirty="0" smtClean="0">
                <a:latin typeface="Comic Sans MS" panose="030F0702030302020204" pitchFamily="66" charset="0"/>
              </a:rPr>
              <a:t>Tvorba </a:t>
            </a:r>
            <a:r>
              <a:rPr lang="cs-CZ" dirty="0">
                <a:latin typeface="Comic Sans MS" panose="030F0702030302020204" pitchFamily="66" charset="0"/>
              </a:rPr>
              <a:t>animací pomocí </a:t>
            </a:r>
            <a:r>
              <a:rPr lang="cs-CZ" dirty="0" err="1">
                <a:latin typeface="Comic Sans MS" panose="030F0702030302020204" pitchFamily="66" charset="0"/>
              </a:rPr>
              <a:t>Inventor</a:t>
            </a:r>
            <a:r>
              <a:rPr lang="cs-CZ" dirty="0">
                <a:latin typeface="Comic Sans MS" panose="030F0702030302020204" pitchFamily="66" charset="0"/>
              </a:rPr>
              <a:t> studia.</a:t>
            </a:r>
          </a:p>
          <a:p>
            <a:r>
              <a:rPr lang="cs-CZ" dirty="0">
                <a:latin typeface="Comic Sans MS" panose="030F0702030302020204" pitchFamily="66" charset="0"/>
              </a:rPr>
              <a:t>11.   </a:t>
            </a:r>
            <a:r>
              <a:rPr lang="cs-CZ" dirty="0" smtClean="0">
                <a:latin typeface="Comic Sans MS" panose="030F0702030302020204" pitchFamily="66" charset="0"/>
              </a:rPr>
              <a:t>Podobnost </a:t>
            </a:r>
            <a:r>
              <a:rPr lang="cs-CZ" dirty="0">
                <a:latin typeface="Comic Sans MS" panose="030F0702030302020204" pitchFamily="66" charset="0"/>
              </a:rPr>
              <a:t>3D modelářů v jiných softwarech.</a:t>
            </a:r>
          </a:p>
          <a:p>
            <a:r>
              <a:rPr lang="cs-CZ" dirty="0">
                <a:latin typeface="Comic Sans MS" panose="030F0702030302020204" pitchFamily="66" charset="0"/>
              </a:rPr>
              <a:t>12.  </a:t>
            </a:r>
            <a:r>
              <a:rPr lang="cs-CZ" dirty="0" smtClean="0">
                <a:latin typeface="Comic Sans MS" panose="030F0702030302020204" pitchFamily="66" charset="0"/>
              </a:rPr>
              <a:t>Modelování </a:t>
            </a:r>
            <a:r>
              <a:rPr lang="cs-CZ" dirty="0">
                <a:latin typeface="Comic Sans MS" panose="030F0702030302020204" pitchFamily="66" charset="0"/>
              </a:rPr>
              <a:t>na soutěž GS II. </a:t>
            </a: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13</a:t>
            </a:r>
            <a:r>
              <a:rPr lang="cs-CZ" dirty="0">
                <a:latin typeface="Comic Sans MS" panose="030F0702030302020204" pitchFamily="66" charset="0"/>
              </a:rPr>
              <a:t>.  </a:t>
            </a:r>
            <a:r>
              <a:rPr lang="cs-CZ" dirty="0" smtClean="0">
                <a:latin typeface="Comic Sans MS" panose="030F0702030302020204" pitchFamily="66" charset="0"/>
              </a:rPr>
              <a:t>Modelování </a:t>
            </a:r>
            <a:r>
              <a:rPr lang="cs-CZ" dirty="0">
                <a:latin typeface="Comic Sans MS" panose="030F0702030302020204" pitchFamily="66" charset="0"/>
              </a:rPr>
              <a:t>na soutěž GS II. </a:t>
            </a: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14</a:t>
            </a:r>
            <a:r>
              <a:rPr lang="cs-CZ" dirty="0">
                <a:latin typeface="Comic Sans MS" panose="030F0702030302020204" pitchFamily="66" charset="0"/>
              </a:rPr>
              <a:t>.  </a:t>
            </a:r>
            <a:r>
              <a:rPr lang="cs-CZ" dirty="0" smtClean="0">
                <a:latin typeface="Comic Sans MS" panose="030F0702030302020204" pitchFamily="66" charset="0"/>
              </a:rPr>
              <a:t>Soutěž </a:t>
            </a:r>
            <a:r>
              <a:rPr lang="cs-CZ" dirty="0">
                <a:latin typeface="Comic Sans MS" panose="030F0702030302020204" pitchFamily="66" charset="0"/>
              </a:rPr>
              <a:t>GS II.</a:t>
            </a:r>
          </a:p>
        </p:txBody>
      </p:sp>
      <p:sp>
        <p:nvSpPr>
          <p:cNvPr id="9" name="Oválný popisek 8"/>
          <p:cNvSpPr/>
          <p:nvPr/>
        </p:nvSpPr>
        <p:spPr>
          <a:xfrm>
            <a:off x="5220072" y="404664"/>
            <a:ext cx="3600400" cy="1440160"/>
          </a:xfrm>
          <a:prstGeom prst="wedgeEllipseCallout">
            <a:avLst>
              <a:gd name="adj1" fmla="val -82955"/>
              <a:gd name="adj2" fmla="val 648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Konstrukčně myslet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18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183</Words>
  <Application>Microsoft Office PowerPoint</Application>
  <PresentationFormat>Předvádění na obrazovce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Grafické systémy II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Grafické systémy II (úvod)</dc:title>
  <dc:creator>Kuba</dc:creator>
  <cp:lastModifiedBy>Kuba</cp:lastModifiedBy>
  <cp:revision>18</cp:revision>
  <dcterms:created xsi:type="dcterms:W3CDTF">2015-02-17T07:17:02Z</dcterms:created>
  <dcterms:modified xsi:type="dcterms:W3CDTF">2017-02-13T06:02:36Z</dcterms:modified>
</cp:coreProperties>
</file>